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80" r:id="rId3"/>
    <p:sldId id="258" r:id="rId4"/>
    <p:sldId id="279" r:id="rId5"/>
    <p:sldId id="277" r:id="rId6"/>
    <p:sldId id="281" r:id="rId7"/>
    <p:sldId id="264" r:id="rId8"/>
    <p:sldId id="275" r:id="rId9"/>
    <p:sldId id="265" r:id="rId10"/>
    <p:sldId id="283" r:id="rId11"/>
    <p:sldId id="270" r:id="rId12"/>
    <p:sldId id="273" r:id="rId13"/>
    <p:sldId id="262" r:id="rId14"/>
    <p:sldId id="263" r:id="rId15"/>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p:scale>
          <a:sx n="22" d="100"/>
          <a:sy n="22" d="100"/>
        </p:scale>
        <p:origin x="1304" y="-2008"/>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media/image1.jpg>
</file>

<file path=ppt/media/image10.jpeg>
</file>

<file path=ppt/media/image11.png>
</file>

<file path=ppt/media/image12.png>
</file>

<file path=ppt/media/image13.png>
</file>

<file path=ppt/media/image14.jpeg>
</file>

<file path=ppt/media/image15.jpeg>
</file>

<file path=ppt/media/image16.jpg>
</file>

<file path=ppt/media/image17.jpg>
</file>

<file path=ppt/media/image18.png>
</file>

<file path=ppt/media/image19.png>
</file>

<file path=ppt/media/image2.jpg>
</file>

<file path=ppt/media/image3.jpeg>
</file>

<file path=ppt/media/image4.jp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f706932e5_0_33: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f706932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jpe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2DEC9B9A-DDB4-BF81-D407-8E9A13F7C393}"/>
              </a:ext>
            </a:extLst>
          </p:cNvPr>
          <p:cNvPicPr>
            <a:picLocks noChangeAspect="1"/>
          </p:cNvPicPr>
          <p:nvPr/>
        </p:nvPicPr>
        <p:blipFill>
          <a:blip r:embed="rId2"/>
          <a:stretch>
            <a:fillRect/>
          </a:stretch>
        </p:blipFill>
        <p:spPr>
          <a:xfrm>
            <a:off x="0" y="0"/>
            <a:ext cx="27432000" cy="16459200"/>
          </a:xfrm>
          <a:prstGeom prst="rect">
            <a:avLst/>
          </a:prstGeom>
        </p:spPr>
      </p:pic>
      <p:sp>
        <p:nvSpPr>
          <p:cNvPr id="8" name="TextBox 7">
            <a:extLst>
              <a:ext uri="{FF2B5EF4-FFF2-40B4-BE49-F238E27FC236}">
                <a16:creationId xmlns:a16="http://schemas.microsoft.com/office/drawing/2014/main" id="{B65C3817-96D4-D5A2-F837-9D936B8838C7}"/>
              </a:ext>
            </a:extLst>
          </p:cNvPr>
          <p:cNvSpPr txBox="1"/>
          <p:nvPr/>
        </p:nvSpPr>
        <p:spPr>
          <a:xfrm>
            <a:off x="353961" y="16459200"/>
            <a:ext cx="27078039" cy="2585323"/>
          </a:xfrm>
          <a:prstGeom prst="rect">
            <a:avLst/>
          </a:prstGeom>
          <a:noFill/>
        </p:spPr>
        <p:txBody>
          <a:bodyPr wrap="square" rtlCol="0">
            <a:spAutoFit/>
          </a:bodyPr>
          <a:lstStyle/>
          <a:p>
            <a:r>
              <a:rPr lang="en" sz="5400" b="1" u="sng" dirty="0">
                <a:solidFill>
                  <a:schemeClr val="dk1"/>
                </a:solidFill>
              </a:rPr>
              <a:t>Figure S3</a:t>
            </a:r>
            <a:r>
              <a:rPr lang="en" sz="5400" b="1" dirty="0">
                <a:solidFill>
                  <a:schemeClr val="dk1"/>
                </a:solidFill>
              </a:rPr>
              <a:t>: </a:t>
            </a:r>
            <a:r>
              <a:rPr lang="en-US" sz="5400" dirty="0">
                <a:solidFill>
                  <a:schemeClr val="dk1"/>
                </a:solidFill>
              </a:rPr>
              <a:t>Box and whisker plots of bacterial specific growth rate, in log10 cells per hour, for the 6 treatments. Significant differences between treatments (Tukey post-hoc test, p&lt;0.05) are denoted by letters above each boxplot.</a:t>
            </a:r>
            <a:endParaRPr lang="en-US" dirty="0"/>
          </a:p>
        </p:txBody>
      </p:sp>
    </p:spTree>
    <p:extLst>
      <p:ext uri="{BB962C8B-B14F-4D97-AF65-F5344CB8AC3E}">
        <p14:creationId xmlns:p14="http://schemas.microsoft.com/office/powerpoint/2010/main" val="2829980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
        <p:nvSpPr>
          <p:cNvPr id="3" name="Title 2">
            <a:extLst>
              <a:ext uri="{FF2B5EF4-FFF2-40B4-BE49-F238E27FC236}">
                <a16:creationId xmlns:a16="http://schemas.microsoft.com/office/drawing/2014/main" id="{17CF252D-C7E1-DA5F-C603-5B78A9CA4AAE}"/>
              </a:ext>
            </a:extLst>
          </p:cNvPr>
          <p:cNvSpPr>
            <a:spLocks noGrp="1"/>
          </p:cNvSpPr>
          <p:nvPr>
            <p:ph type="title"/>
          </p:nvPr>
        </p:nvSpPr>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4" name="Google Shape;93;p19">
            <a:extLst>
              <a:ext uri="{FF2B5EF4-FFF2-40B4-BE49-F238E27FC236}">
                <a16:creationId xmlns:a16="http://schemas.microsoft.com/office/drawing/2014/main" id="{55A81DE7-DBE8-61BD-F2BE-4D34D33DED79}"/>
              </a:ext>
            </a:extLst>
          </p:cNvPr>
          <p:cNvSpPr txBox="1"/>
          <p:nvPr/>
        </p:nvSpPr>
        <p:spPr>
          <a:xfrm>
            <a:off x="0" y="14659813"/>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S5</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3D0E66BB-3E5E-F7A1-115A-CF207712A073}"/>
              </a:ext>
            </a:extLst>
          </p:cNvPr>
          <p:cNvPicPr>
            <a:picLocks noChangeAspect="1"/>
          </p:cNvPicPr>
          <p:nvPr/>
        </p:nvPicPr>
        <p:blipFill>
          <a:blip r:embed="rId3"/>
          <a:stretch>
            <a:fillRect/>
          </a:stretch>
        </p:blipFill>
        <p:spPr>
          <a:xfrm>
            <a:off x="0" y="0"/>
            <a:ext cx="27432000" cy="153619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9"/>
          <p:cNvSpPr txBox="1"/>
          <p:nvPr/>
        </p:nvSpPr>
        <p:spPr>
          <a:xfrm>
            <a:off x="0" y="24359209"/>
            <a:ext cx="27432000" cy="11435733"/>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S6</a:t>
            </a:r>
            <a:r>
              <a:rPr lang="en" sz="5200" dirty="0">
                <a:solidFill>
                  <a:schemeClr val="dk1"/>
                </a:solidFill>
              </a:rPr>
              <a:t>: Direct comparison of bacterial OTUs enriched and/or depleted in the three stressed coral treatments relative to the Control corals. The log2 fold change of the 159 most abundant/prevalent OTUs in the three coral stress treatments compared to the Control treatment. Points are colored by log2 fold change, with warmer colors indicating more enrichment and cooler colors indicating more depletion relative to the Controls. Point size indicates the mean abundance of a given OTU in a given treatment. OTUs are labeled according to their family, genus, and OTU Number on the y axis. OTUs labeled in bold were determined by DESEq2  to be significantly differentially abundant in at least one of the three treatments compared to Controls (p≤.05 after FDR). Boxes denote in which treatment there is a significant change and the color of the box indicates whether this was a significant enrichment (red) or depletion (blue). </a:t>
            </a:r>
            <a:endParaRPr sz="5200" dirty="0">
              <a:solidFill>
                <a:schemeClr val="dk1"/>
              </a:solidFill>
            </a:endParaRPr>
          </a:p>
        </p:txBody>
      </p:sp>
      <p:pic>
        <p:nvPicPr>
          <p:cNvPr id="4" name="Picture 3" descr="Table&#10;&#10;Description automatically generated with medium confidence">
            <a:extLst>
              <a:ext uri="{FF2B5EF4-FFF2-40B4-BE49-F238E27FC236}">
                <a16:creationId xmlns:a16="http://schemas.microsoft.com/office/drawing/2014/main" id="{73D29928-C306-EA69-9A73-CD90E8599C6E}"/>
              </a:ext>
            </a:extLst>
          </p:cNvPr>
          <p:cNvPicPr>
            <a:picLocks noChangeAspect="1"/>
          </p:cNvPicPr>
          <p:nvPr/>
        </p:nvPicPr>
        <p:blipFill>
          <a:blip r:embed="rId3"/>
          <a:stretch>
            <a:fillRect/>
          </a:stretch>
        </p:blipFill>
        <p:spPr>
          <a:xfrm>
            <a:off x="5698" y="0"/>
            <a:ext cx="27426302" cy="2451124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p:nvPr/>
        </p:nvSpPr>
        <p:spPr>
          <a:xfrm>
            <a:off x="1" y="30855807"/>
            <a:ext cx="25626868"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S7:</a:t>
            </a:r>
            <a:r>
              <a:rPr lang="en" sz="4400" dirty="0">
                <a:solidFill>
                  <a:schemeClr val="dk1"/>
                </a:solidFill>
              </a:rPr>
              <a:t> Stacked barplots of the relative abundance of significant OTUs (p≤.05 after FDR) enriched or depleted in any of the 3 coral stress treatments relative to the Control treatment according to DESEq2. Column facets denote if a given O</a:t>
            </a:r>
            <a:r>
              <a:rPr lang="en-US" sz="4400" dirty="0">
                <a:solidFill>
                  <a:schemeClr val="dk1"/>
                </a:solidFill>
              </a:rPr>
              <a:t>TU is enriched or depleted relative to the Control. Row facets denote which treatments  a group of OTUs is either significantly enriched or depleted in. </a:t>
            </a:r>
            <a:r>
              <a:rPr lang="en" sz="4400" dirty="0">
                <a:solidFill>
                  <a:schemeClr val="dk1"/>
                </a:solidFill>
              </a:rPr>
              <a:t>Relative abundance was derived from the non-subsampled, raw abundance data used in DESEq2. Bars are colored according to bacterial Family.</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4BFEB849-D40D-3792-6461-213460D082D4}"/>
              </a:ext>
            </a:extLst>
          </p:cNvPr>
          <p:cNvPicPr>
            <a:picLocks noChangeAspect="1"/>
          </p:cNvPicPr>
          <p:nvPr/>
        </p:nvPicPr>
        <p:blipFill>
          <a:blip r:embed="rId3"/>
          <a:stretch>
            <a:fillRect/>
          </a:stretch>
        </p:blipFill>
        <p:spPr>
          <a:xfrm>
            <a:off x="1" y="-1"/>
            <a:ext cx="25138272" cy="3136392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5" name="Picture 4" descr="A coral reef under water&#10;&#10;Description automatically generated with low confidence">
            <a:extLst>
              <a:ext uri="{FF2B5EF4-FFF2-40B4-BE49-F238E27FC236}">
                <a16:creationId xmlns:a16="http://schemas.microsoft.com/office/drawing/2014/main" id="{2C4E625C-30CF-30F7-99B6-D076740848C7}"/>
              </a:ext>
            </a:extLst>
          </p:cNvPr>
          <p:cNvPicPr>
            <a:picLocks noChangeAspect="1"/>
          </p:cNvPicPr>
          <p:nvPr/>
        </p:nvPicPr>
        <p:blipFill rotWithShape="1">
          <a:blip r:embed="rId3">
            <a:extLst>
              <a:ext uri="{28A0092B-C50C-407E-A947-70E740481C1C}">
                <a14:useLocalDpi xmlns:a14="http://schemas.microsoft.com/office/drawing/2010/main" val="0"/>
              </a:ext>
            </a:extLst>
          </a:blip>
          <a:srcRect t="32153" b="44231"/>
          <a:stretch/>
        </p:blipFill>
        <p:spPr>
          <a:xfrm>
            <a:off x="1095375" y="428396"/>
            <a:ext cx="23828381" cy="3766185"/>
          </a:xfrm>
          <a:prstGeom prst="rect">
            <a:avLst/>
          </a:prstGeom>
        </p:spPr>
      </p:pic>
      <p:sp>
        <p:nvSpPr>
          <p:cNvPr id="60" name="Google Shape;60;p14"/>
          <p:cNvSpPr txBox="1"/>
          <p:nvPr/>
        </p:nvSpPr>
        <p:spPr>
          <a:xfrm>
            <a:off x="0" y="28490413"/>
            <a:ext cx="27432000" cy="8207157"/>
          </a:xfrm>
          <a:prstGeom prst="rect">
            <a:avLst/>
          </a:prstGeom>
          <a:noFill/>
          <a:ln>
            <a:noFill/>
          </a:ln>
        </p:spPr>
        <p:txBody>
          <a:bodyPr spcFirstLastPara="1" wrap="square" lIns="650132" tIns="650132" rIns="650132" bIns="650132" anchor="t" anchorCtr="0">
            <a:spAutoFit/>
          </a:bodyPr>
          <a:lstStyle/>
          <a:p>
            <a:r>
              <a:rPr lang="en" sz="2800" b="1" u="sng" dirty="0"/>
              <a:t>Figure 1</a:t>
            </a:r>
            <a:r>
              <a:rPr lang="en" sz="2800" dirty="0"/>
              <a:t>: Field collections and experimental design. Non-bleached and bleached corals were collected from a reef in </a:t>
            </a:r>
            <a:r>
              <a:rPr lang="en" sz="2800" dirty="0">
                <a:solidFill>
                  <a:schemeClr val="dk1"/>
                </a:solidFill>
              </a:rPr>
              <a:t>Mo’orea, French Polynesia immediately following a bleaching event. </a:t>
            </a:r>
            <a:r>
              <a:rPr lang="en" sz="2800" b="1" dirty="0"/>
              <a:t>A)</a:t>
            </a:r>
            <a:r>
              <a:rPr lang="en" sz="2800" dirty="0"/>
              <a:t> Picture of the LTER1 fore reef in Mo’orea, French Polynesia representative of the status of the reef where both bleached and non-bleached corals were present. </a:t>
            </a:r>
            <a:r>
              <a:rPr lang="en" sz="2800" b="1" dirty="0"/>
              <a:t>A.I-A.V)</a:t>
            </a:r>
            <a:r>
              <a:rPr lang="en" sz="2800" dirty="0"/>
              <a:t> depict the experimental design and sampling from corl nubbin collection </a:t>
            </a:r>
            <a:r>
              <a:rPr lang="en" sz="2800" b="1" dirty="0"/>
              <a:t>(A.I)</a:t>
            </a:r>
            <a:r>
              <a:rPr lang="en" sz="2800" dirty="0"/>
              <a:t>, 7 day pretreatment in flow through aquaria </a:t>
            </a:r>
            <a:r>
              <a:rPr lang="en" sz="2800" b="1" dirty="0"/>
              <a:t>(A.II)</a:t>
            </a:r>
            <a:r>
              <a:rPr lang="en" sz="2800" dirty="0"/>
              <a:t>, DOM exudation </a:t>
            </a:r>
            <a:r>
              <a:rPr lang="en" sz="2800" b="1" dirty="0"/>
              <a:t>(A.III)</a:t>
            </a:r>
            <a:r>
              <a:rPr lang="en" sz="2800" dirty="0"/>
              <a:t>, 36 hour dark bottle incubation </a:t>
            </a:r>
            <a:r>
              <a:rPr lang="en" sz="2800" b="1" dirty="0"/>
              <a:t>(A.IV)</a:t>
            </a:r>
            <a:r>
              <a:rPr lang="en" sz="2800" dirty="0"/>
              <a:t>, and sampling </a:t>
            </a:r>
            <a:r>
              <a:rPr lang="en" sz="2800" b="1" dirty="0"/>
              <a:t>(A.V)</a:t>
            </a:r>
            <a:r>
              <a:rPr lang="en" sz="2800" dirty="0"/>
              <a:t>. </a:t>
            </a:r>
            <a:r>
              <a:rPr lang="en" sz="2800" b="1" dirty="0"/>
              <a:t>B)</a:t>
            </a:r>
            <a:r>
              <a:rPr lang="en" sz="2800" dirty="0"/>
              <a:t> M</a:t>
            </a:r>
            <a:r>
              <a:rPr lang="en" sz="2800" dirty="0">
                <a:solidFill>
                  <a:schemeClr val="dk1"/>
                </a:solidFill>
              </a:rPr>
              <a:t>ean seawater temperatures over the period from January 1st 2018 until December 31st 2019 from 3 fore reef LTER sites. </a:t>
            </a:r>
            <a:r>
              <a:rPr lang="en-US" sz="2800" dirty="0"/>
              <a:t>The </a:t>
            </a:r>
            <a:r>
              <a:rPr lang="en-US" sz="2800" dirty="0" err="1"/>
              <a:t>Mo'orea</a:t>
            </a:r>
            <a:r>
              <a:rPr lang="en-US" sz="2800" dirty="0"/>
              <a:t> Coral Reef Long Term Ecological Research (MCR LTER) daily average water temperature data time series was combined from 3 sites on the MCR LTER fore reef: FOR1, FOR4 and FOR5 (GPS location: 17°28'30.0"S 149°50'13.2"W; 17°32'49.2"S 149°46'08.4"W; 17°34'55.2"S 149°52'30.0"W; respectively). From each location data from five sensors (“upper water column”, “middle water column”, “bottom water column”, “temperature shallow”, and “temperature deeper”) was used to calculate the average temperature +/- 1 standard deviation.</a:t>
            </a:r>
            <a:r>
              <a:rPr lang="en" sz="2800" dirty="0"/>
              <a:t> </a:t>
            </a:r>
            <a:r>
              <a:rPr lang="en" sz="2800" dirty="0">
                <a:solidFill>
                  <a:schemeClr val="dk1"/>
                </a:solidFill>
              </a:rPr>
              <a:t>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a:t>
            </a:r>
            <a:r>
              <a:rPr lang="en" sz="2800" b="1" dirty="0">
                <a:solidFill>
                  <a:schemeClr val="dk1"/>
                </a:solidFill>
              </a:rPr>
              <a:t>(C)</a:t>
            </a:r>
            <a:r>
              <a:rPr lang="en" sz="2800" dirty="0">
                <a:solidFill>
                  <a:schemeClr val="dk1"/>
                </a:solidFill>
              </a:rPr>
              <a:t>. Healthy corals had significantly higher symbiont levels compared to bleached corals (two-way ANOVA, F=45.552, p=2.67e-08). After 7 days in the aquaria the 4 coral treatments had varying degrees of bleaching/paling with healthy at ambient temperatures having the highest concentrations, although these differences were not statistically significant (one-way ANOVA, F=2.623, p=0.123) </a:t>
            </a:r>
            <a:r>
              <a:rPr lang="en" sz="2800" b="1" dirty="0">
                <a:solidFill>
                  <a:schemeClr val="dk1"/>
                </a:solidFill>
              </a:rPr>
              <a:t>(D)</a:t>
            </a:r>
            <a:r>
              <a:rPr lang="en" sz="2800" dirty="0">
                <a:solidFill>
                  <a:schemeClr val="dk1"/>
                </a:solidFill>
              </a:rPr>
              <a:t>. Microbial communities responded to DOM amendments by growing to significantly higher concentrations after incubating for 24 hours (one-way ANOVA, F=54.09, p=2.3e-08).</a:t>
            </a:r>
            <a:endParaRPr sz="2800" dirty="0"/>
          </a:p>
        </p:txBody>
      </p:sp>
      <p:pic>
        <p:nvPicPr>
          <p:cNvPr id="4" name="Picture 3" descr="Graphical user interface, diagram&#10;&#10;Description automatically generated">
            <a:extLst>
              <a:ext uri="{FF2B5EF4-FFF2-40B4-BE49-F238E27FC236}">
                <a16:creationId xmlns:a16="http://schemas.microsoft.com/office/drawing/2014/main" id="{35C12426-08A6-810B-4D40-9D5098530FE9}"/>
              </a:ext>
            </a:extLst>
          </p:cNvPr>
          <p:cNvPicPr>
            <a:picLocks noChangeAspect="1"/>
          </p:cNvPicPr>
          <p:nvPr/>
        </p:nvPicPr>
        <p:blipFill rotWithShape="1">
          <a:blip r:embed="rId4"/>
          <a:srcRect l="35294" t="36373" r="29940"/>
          <a:stretch/>
        </p:blipFill>
        <p:spPr>
          <a:xfrm>
            <a:off x="0" y="4436745"/>
            <a:ext cx="11201400" cy="23951160"/>
          </a:xfrm>
          <a:prstGeom prst="rect">
            <a:avLst/>
          </a:prstGeom>
        </p:spPr>
      </p:pic>
      <p:pic>
        <p:nvPicPr>
          <p:cNvPr id="2" name="Picture 1" descr="Graphical user interface, diagram&#10;&#10;Description automatically generated">
            <a:extLst>
              <a:ext uri="{FF2B5EF4-FFF2-40B4-BE49-F238E27FC236}">
                <a16:creationId xmlns:a16="http://schemas.microsoft.com/office/drawing/2014/main" id="{4DED4F4F-1EBC-3092-6FAB-725FB45684EC}"/>
              </a:ext>
            </a:extLst>
          </p:cNvPr>
          <p:cNvPicPr>
            <a:picLocks noChangeAspect="1"/>
          </p:cNvPicPr>
          <p:nvPr/>
        </p:nvPicPr>
        <p:blipFill rotWithShape="1">
          <a:blip r:embed="rId4"/>
          <a:srcRect l="70107" t="25315" r="-1" b="29422"/>
          <a:stretch/>
        </p:blipFill>
        <p:spPr>
          <a:xfrm>
            <a:off x="11414761" y="4436745"/>
            <a:ext cx="13539475" cy="23951160"/>
          </a:xfrm>
          <a:prstGeom prst="rect">
            <a:avLst/>
          </a:prstGeom>
        </p:spPr>
      </p:pic>
      <p:pic>
        <p:nvPicPr>
          <p:cNvPr id="6" name="Picture 5" descr="Chart, box and whisker chart&#10;&#10;Description automatically generated">
            <a:extLst>
              <a:ext uri="{FF2B5EF4-FFF2-40B4-BE49-F238E27FC236}">
                <a16:creationId xmlns:a16="http://schemas.microsoft.com/office/drawing/2014/main" id="{C926A483-8C0B-B128-A516-BF9F06F0CC6F}"/>
              </a:ext>
            </a:extLst>
          </p:cNvPr>
          <p:cNvPicPr>
            <a:picLocks noChangeAspect="1"/>
          </p:cNvPicPr>
          <p:nvPr/>
        </p:nvPicPr>
        <p:blipFill>
          <a:blip r:embed="rId5"/>
          <a:stretch>
            <a:fillRect/>
          </a:stretch>
        </p:blipFill>
        <p:spPr>
          <a:xfrm>
            <a:off x="11414761" y="20749098"/>
            <a:ext cx="13716000" cy="8229600"/>
          </a:xfrm>
          <a:prstGeom prst="rect">
            <a:avLst/>
          </a:prstGeom>
        </p:spPr>
      </p:pic>
      <p:sp>
        <p:nvSpPr>
          <p:cNvPr id="7" name="TextBox 6">
            <a:extLst>
              <a:ext uri="{FF2B5EF4-FFF2-40B4-BE49-F238E27FC236}">
                <a16:creationId xmlns:a16="http://schemas.microsoft.com/office/drawing/2014/main" id="{02768ECC-2D35-7561-15DB-16BBEC0B691F}"/>
              </a:ext>
            </a:extLst>
          </p:cNvPr>
          <p:cNvSpPr txBox="1"/>
          <p:nvPr/>
        </p:nvSpPr>
        <p:spPr>
          <a:xfrm>
            <a:off x="1095375" y="428396"/>
            <a:ext cx="6660092" cy="1015663"/>
          </a:xfrm>
          <a:prstGeom prst="rect">
            <a:avLst/>
          </a:prstGeom>
          <a:noFill/>
        </p:spPr>
        <p:txBody>
          <a:bodyPr wrap="square" rtlCol="0">
            <a:spAutoFit/>
          </a:bodyPr>
          <a:lstStyle/>
          <a:p>
            <a:r>
              <a:rPr lang="en-US" sz="6000" b="1" dirty="0">
                <a:solidFill>
                  <a:schemeClr val="bg1"/>
                </a:solidFill>
              </a:rPr>
              <a:t>Bleaching Event</a:t>
            </a:r>
          </a:p>
        </p:txBody>
      </p:sp>
      <p:sp>
        <p:nvSpPr>
          <p:cNvPr id="8" name="TextBox 7">
            <a:extLst>
              <a:ext uri="{FF2B5EF4-FFF2-40B4-BE49-F238E27FC236}">
                <a16:creationId xmlns:a16="http://schemas.microsoft.com/office/drawing/2014/main" id="{BB74AFB7-8FD3-8C5D-4D82-5F8FB5162334}"/>
              </a:ext>
            </a:extLst>
          </p:cNvPr>
          <p:cNvSpPr txBox="1"/>
          <p:nvPr/>
        </p:nvSpPr>
        <p:spPr>
          <a:xfrm>
            <a:off x="1095375" y="2311488"/>
            <a:ext cx="8963025" cy="1015663"/>
          </a:xfrm>
          <a:prstGeom prst="rect">
            <a:avLst/>
          </a:prstGeom>
          <a:noFill/>
        </p:spPr>
        <p:txBody>
          <a:bodyPr wrap="square" rtlCol="0">
            <a:spAutoFit/>
          </a:bodyPr>
          <a:lstStyle/>
          <a:p>
            <a:r>
              <a:rPr lang="en-US" sz="6000" b="1" dirty="0">
                <a:solidFill>
                  <a:schemeClr val="bg1">
                    <a:lumMod val="95000"/>
                  </a:schemeClr>
                </a:solidFill>
              </a:rPr>
              <a:t>Experiment May 2019</a:t>
            </a:r>
          </a:p>
        </p:txBody>
      </p:sp>
    </p:spTree>
    <p:extLst>
      <p:ext uri="{BB962C8B-B14F-4D97-AF65-F5344CB8AC3E}">
        <p14:creationId xmlns:p14="http://schemas.microsoft.com/office/powerpoint/2010/main" val="909851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768405"/>
            <a:ext cx="18737884" cy="9807595"/>
          </a:xfrm>
          <a:prstGeom prst="rect">
            <a:avLst/>
          </a:prstGeom>
          <a:noFill/>
          <a:ln>
            <a:noFill/>
          </a:ln>
        </p:spPr>
        <p:txBody>
          <a:bodyPr spcFirstLastPara="1" wrap="square" lIns="650132" tIns="650132" rIns="650132" bIns="650132" anchor="t" anchorCtr="0">
            <a:spAutoFit/>
          </a:bodyPr>
          <a:lstStyle/>
          <a:p>
            <a:pPr>
              <a:lnSpc>
                <a:spcPct val="115000"/>
              </a:lnSpc>
            </a:pPr>
            <a:r>
              <a:rPr lang="en" sz="6000" b="1" u="sng" dirty="0">
                <a:solidFill>
                  <a:schemeClr val="dk1"/>
                </a:solidFill>
              </a:rPr>
              <a:t>Figure 2</a:t>
            </a:r>
            <a:r>
              <a:rPr lang="en" sz="6000" dirty="0">
                <a:solidFill>
                  <a:schemeClr val="dk1"/>
                </a:solidFill>
              </a:rPr>
              <a:t>:</a:t>
            </a:r>
            <a:r>
              <a:rPr lang="en" sz="6000" b="1" dirty="0">
                <a:solidFill>
                  <a:schemeClr val="dk1"/>
                </a:solidFill>
              </a:rPr>
              <a:t> </a:t>
            </a:r>
            <a:r>
              <a:rPr lang="en" sz="6000" dirty="0">
                <a:solidFill>
                  <a:schemeClr val="dk1"/>
                </a:solidFill>
              </a:rPr>
              <a:t>Box and whisker plots of surface area normalized DOC concentrations for the 4 coral treatments </a:t>
            </a:r>
            <a:r>
              <a:rPr lang="en" sz="6000" b="1" dirty="0">
                <a:solidFill>
                  <a:schemeClr val="dk1"/>
                </a:solidFill>
              </a:rPr>
              <a:t>(A)</a:t>
            </a:r>
            <a:r>
              <a:rPr lang="en" sz="6000" dirty="0">
                <a:solidFill>
                  <a:schemeClr val="dk1"/>
                </a:solidFill>
              </a:rPr>
              <a:t>. </a:t>
            </a:r>
            <a:r>
              <a:rPr lang="en-US" sz="6000" dirty="0">
                <a:solidFill>
                  <a:schemeClr val="dk1"/>
                </a:solidFill>
              </a:rPr>
              <a:t>Bacterial growth curves for the 6 treatments in the 36 hour bottle incubation, error bars indicate standard error of the mean </a:t>
            </a:r>
            <a:r>
              <a:rPr lang="en-US" sz="6000" b="1" dirty="0">
                <a:solidFill>
                  <a:schemeClr val="dk1"/>
                </a:solidFill>
              </a:rPr>
              <a:t>(B)</a:t>
            </a:r>
            <a:r>
              <a:rPr lang="en-US" sz="6000" dirty="0">
                <a:solidFill>
                  <a:schemeClr val="dk1"/>
                </a:solidFill>
              </a:rPr>
              <a:t>. Significant differences between treatments (Tukey post-hoc test, p&lt;0.05) are denoted by the square brackets after each treatment name in the legend.</a:t>
            </a:r>
            <a:endParaRPr sz="6000" dirty="0">
              <a:solidFill>
                <a:schemeClr val="dk1"/>
              </a:solidFill>
            </a:endParaRPr>
          </a:p>
        </p:txBody>
      </p:sp>
      <p:pic>
        <p:nvPicPr>
          <p:cNvPr id="8" name="Picture 7" descr="Chart, box and whisker chart&#10;&#10;Description automatically generated">
            <a:extLst>
              <a:ext uri="{FF2B5EF4-FFF2-40B4-BE49-F238E27FC236}">
                <a16:creationId xmlns:a16="http://schemas.microsoft.com/office/drawing/2014/main" id="{5FFF52C7-275A-69AD-8077-DEC358A58B8C}"/>
              </a:ext>
            </a:extLst>
          </p:cNvPr>
          <p:cNvPicPr>
            <a:picLocks noChangeAspect="1"/>
          </p:cNvPicPr>
          <p:nvPr/>
        </p:nvPicPr>
        <p:blipFill>
          <a:blip r:embed="rId3"/>
          <a:stretch>
            <a:fillRect/>
          </a:stretch>
        </p:blipFill>
        <p:spPr>
          <a:xfrm>
            <a:off x="-91824" y="-1"/>
            <a:ext cx="18737884" cy="26768405"/>
          </a:xfrm>
          <a:prstGeom prst="rect">
            <a:avLst/>
          </a:prstGeom>
        </p:spPr>
      </p:pic>
      <p:sp>
        <p:nvSpPr>
          <p:cNvPr id="9" name="TextBox 8">
            <a:extLst>
              <a:ext uri="{FF2B5EF4-FFF2-40B4-BE49-F238E27FC236}">
                <a16:creationId xmlns:a16="http://schemas.microsoft.com/office/drawing/2014/main" id="{25A84885-9B18-3CB1-FCBB-482E2562842E}"/>
              </a:ext>
            </a:extLst>
          </p:cNvPr>
          <p:cNvSpPr txBox="1"/>
          <p:nvPr/>
        </p:nvSpPr>
        <p:spPr>
          <a:xfrm>
            <a:off x="0" y="0"/>
            <a:ext cx="1219200" cy="1077218"/>
          </a:xfrm>
          <a:prstGeom prst="rect">
            <a:avLst/>
          </a:prstGeom>
          <a:solidFill>
            <a:schemeClr val="bg1"/>
          </a:solidFill>
        </p:spPr>
        <p:txBody>
          <a:bodyPr wrap="square" rtlCol="0">
            <a:spAutoFit/>
          </a:bodyPr>
          <a:lstStyle/>
          <a:p>
            <a:r>
              <a:rPr lang="en-US" sz="6400" dirty="0"/>
              <a:t>A</a:t>
            </a:r>
          </a:p>
        </p:txBody>
      </p:sp>
      <p:sp>
        <p:nvSpPr>
          <p:cNvPr id="14" name="TextBox 13">
            <a:extLst>
              <a:ext uri="{FF2B5EF4-FFF2-40B4-BE49-F238E27FC236}">
                <a16:creationId xmlns:a16="http://schemas.microsoft.com/office/drawing/2014/main" id="{4323B8FE-85CB-D6D5-B634-1F4325C6363C}"/>
              </a:ext>
            </a:extLst>
          </p:cNvPr>
          <p:cNvSpPr txBox="1"/>
          <p:nvPr/>
        </p:nvSpPr>
        <p:spPr>
          <a:xfrm>
            <a:off x="17930" y="12899380"/>
            <a:ext cx="1219200" cy="1077218"/>
          </a:xfrm>
          <a:prstGeom prst="rect">
            <a:avLst/>
          </a:prstGeom>
          <a:solidFill>
            <a:schemeClr val="bg1"/>
          </a:solidFill>
        </p:spPr>
        <p:txBody>
          <a:bodyPr wrap="square" rtlCol="0">
            <a:spAutoFit/>
          </a:bodyPr>
          <a:lstStyle/>
          <a:p>
            <a:r>
              <a:rPr lang="en-US" sz="6400" dirty="0"/>
              <a:t>B</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reemap chart&#10;&#10;Description automatically generated with medium confidence">
            <a:extLst>
              <a:ext uri="{FF2B5EF4-FFF2-40B4-BE49-F238E27FC236}">
                <a16:creationId xmlns:a16="http://schemas.microsoft.com/office/drawing/2014/main" id="{2E7566A9-1F3A-DBE5-B25E-4FB8F4BAB7B6}"/>
              </a:ext>
            </a:extLst>
          </p:cNvPr>
          <p:cNvPicPr>
            <a:picLocks noChangeAspect="1"/>
          </p:cNvPicPr>
          <p:nvPr/>
        </p:nvPicPr>
        <p:blipFill>
          <a:blip r:embed="rId2"/>
          <a:stretch>
            <a:fillRect/>
          </a:stretch>
        </p:blipFill>
        <p:spPr>
          <a:xfrm>
            <a:off x="12941190" y="952586"/>
            <a:ext cx="13895604" cy="9263735"/>
          </a:xfrm>
          <a:prstGeom prst="rect">
            <a:avLst/>
          </a:prstGeom>
        </p:spPr>
      </p:pic>
      <p:pic>
        <p:nvPicPr>
          <p:cNvPr id="9" name="Picture 8" descr="Chart, scatter chart&#10;&#10;Description automatically generated">
            <a:extLst>
              <a:ext uri="{FF2B5EF4-FFF2-40B4-BE49-F238E27FC236}">
                <a16:creationId xmlns:a16="http://schemas.microsoft.com/office/drawing/2014/main" id="{4F3FF62F-A821-D501-DCDD-43811BBA6884}"/>
              </a:ext>
            </a:extLst>
          </p:cNvPr>
          <p:cNvPicPr>
            <a:picLocks noChangeAspect="1"/>
          </p:cNvPicPr>
          <p:nvPr/>
        </p:nvPicPr>
        <p:blipFill>
          <a:blip r:embed="rId3"/>
          <a:stretch>
            <a:fillRect/>
          </a:stretch>
        </p:blipFill>
        <p:spPr>
          <a:xfrm>
            <a:off x="0" y="952587"/>
            <a:ext cx="12941190" cy="9263735"/>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456907"/>
            <a:ext cx="27547529" cy="451383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Non-metric multidimensional scaling of microbial community samples using Unifrac distances derived from 16S amplicon data </a:t>
            </a:r>
            <a:r>
              <a:rPr lang="en" sz="2600" b="1" dirty="0">
                <a:solidFill>
                  <a:schemeClr val="dk1"/>
                </a:solidFill>
              </a:rPr>
              <a:t>(A)</a:t>
            </a:r>
            <a:r>
              <a:rPr lang="en" sz="2600" dirty="0">
                <a:solidFill>
                  <a:schemeClr val="dk1"/>
                </a:solidFill>
              </a:rPr>
              <a:t>. A dashed ellipse denotes the 3 coral stress treatments while a solid ellipse denotes the ambient coral Control treatment.  </a:t>
            </a:r>
            <a:r>
              <a:rPr lang="en-US" sz="2600" dirty="0">
                <a:solidFill>
                  <a:schemeClr val="dk1"/>
                </a:solidFill>
              </a:rPr>
              <a:t>Two-way heatmap of the most abundant bacterial Families in each treatment </a:t>
            </a:r>
            <a:r>
              <a:rPr lang="en-US" sz="2600" b="1" dirty="0">
                <a:solidFill>
                  <a:schemeClr val="dk1"/>
                </a:solidFill>
              </a:rPr>
              <a:t>(B)</a:t>
            </a:r>
            <a:r>
              <a:rPr lang="en-US" sz="2600" dirty="0">
                <a:solidFill>
                  <a:schemeClr val="dk1"/>
                </a:solidFill>
              </a:rPr>
              <a: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 sz="2600" dirty="0">
                <a:solidFill>
                  <a:schemeClr val="dk1"/>
                </a:solidFill>
              </a:rPr>
              <a:t>Visualization of the 31 OTUs determined to be significantly differentialy abudant (DA) compared to Control samples by DESEq2 </a:t>
            </a:r>
            <a:r>
              <a:rPr lang="en" sz="2600" b="1" dirty="0">
                <a:solidFill>
                  <a:schemeClr val="dk1"/>
                </a:solidFill>
              </a:rPr>
              <a:t>(C)</a:t>
            </a:r>
            <a:r>
              <a:rPr lang="en" sz="2600" dirty="0">
                <a:solidFill>
                  <a:schemeClr val="dk1"/>
                </a:solidFill>
              </a:rPr>
              <a:t>.</a:t>
            </a:r>
            <a:r>
              <a:rPr lang="en" sz="2600" b="1" dirty="0">
                <a:solidFill>
                  <a:schemeClr val="dk1"/>
                </a:solidFill>
              </a:rPr>
              <a:t> </a:t>
            </a:r>
            <a:r>
              <a:rPr lang="en" sz="2600" dirty="0">
                <a:solidFill>
                  <a:schemeClr val="dk1"/>
                </a:solidFill>
              </a:rPr>
              <a:t>Dotplot of the log2 fold-change values for the 31 significantly DA OTUs in the 3 coral stress treatments. Each dot represents a given OTU in a given treatment. Dot height on the y-axis and color correspond to l2fc values. Error bars depict the standard error of each l2fc value calculated by DESEq2. Dot size corresponds to mean raw abundance. Each OTU is labeled according to it’s Class, Family, and Genus_OTUNumber on the x axis. Astrices denote a significantly DA ASV in a given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pic>
        <p:nvPicPr>
          <p:cNvPr id="17" name="Picture 16" descr="Chart, scatter chart&#10;&#10;Description automatically generated">
            <a:extLst>
              <a:ext uri="{FF2B5EF4-FFF2-40B4-BE49-F238E27FC236}">
                <a16:creationId xmlns:a16="http://schemas.microsoft.com/office/drawing/2014/main" id="{ED8EF3D2-2D59-6A9D-80B2-7E298A2B3915}"/>
              </a:ext>
            </a:extLst>
          </p:cNvPr>
          <p:cNvPicPr>
            <a:picLocks noChangeAspect="1"/>
          </p:cNvPicPr>
          <p:nvPr/>
        </p:nvPicPr>
        <p:blipFill>
          <a:blip r:embed="rId4"/>
          <a:stretch>
            <a:fillRect/>
          </a:stretch>
        </p:blipFill>
        <p:spPr>
          <a:xfrm>
            <a:off x="0" y="11000111"/>
            <a:ext cx="27432000" cy="21817012"/>
          </a:xfrm>
          <a:prstGeom prst="rect">
            <a:avLst/>
          </a:prstGeom>
        </p:spPr>
      </p:pic>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 </a:t>
            </a:r>
            <a:r>
              <a:rPr lang="en" sz="4400" b="1" dirty="0">
                <a:solidFill>
                  <a:schemeClr val="dk1"/>
                </a:solidFill>
              </a:rPr>
              <a:t>(A)</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ambient coral Control treatment. </a:t>
            </a:r>
            <a:r>
              <a:rPr lang="en-US" sz="4400" dirty="0">
                <a:solidFill>
                  <a:schemeClr val="dk1"/>
                </a:solidFill>
              </a:rPr>
              <a:t>Procrustes visualization of multivariate metabolomic and microbial samples. Arrows point from microbial samples to corresponding metabolomic samples </a:t>
            </a:r>
            <a:r>
              <a:rPr lang="en" sz="4400" b="1" dirty="0">
                <a:solidFill>
                  <a:schemeClr val="dk1"/>
                </a:solidFill>
              </a:rPr>
              <a:t>(B)</a:t>
            </a:r>
            <a:r>
              <a:rPr lang="en" sz="4400" dirty="0">
                <a:solidFill>
                  <a:schemeClr val="dk1"/>
                </a:solidFill>
              </a:rPr>
              <a:t>.</a:t>
            </a:r>
            <a:endParaRPr sz="4400" dirty="0">
              <a:solidFill>
                <a:schemeClr val="dk1"/>
              </a:solidFill>
            </a:endParaRPr>
          </a:p>
        </p:txBody>
      </p:sp>
      <p:sp>
        <p:nvSpPr>
          <p:cNvPr id="2" name="TextBox 1">
            <a:extLst>
              <a:ext uri="{FF2B5EF4-FFF2-40B4-BE49-F238E27FC236}">
                <a16:creationId xmlns:a16="http://schemas.microsoft.com/office/drawing/2014/main" id="{B933F65C-7AF9-CB23-C499-7DD247A69B06}"/>
              </a:ext>
            </a:extLst>
          </p:cNvPr>
          <p:cNvSpPr txBox="1"/>
          <p:nvPr/>
        </p:nvSpPr>
        <p:spPr>
          <a:xfrm>
            <a:off x="114710" y="12262266"/>
            <a:ext cx="1219200" cy="1077218"/>
          </a:xfrm>
          <a:prstGeom prst="rect">
            <a:avLst/>
          </a:prstGeom>
          <a:noFill/>
        </p:spPr>
        <p:txBody>
          <a:bodyPr wrap="square" rtlCol="0">
            <a:spAutoFit/>
          </a:bodyPr>
          <a:lstStyle/>
          <a:p>
            <a:r>
              <a:rPr lang="en-US" sz="6400" dirty="0"/>
              <a:t>B</a:t>
            </a:r>
          </a:p>
        </p:txBody>
      </p:sp>
      <p:sp>
        <p:nvSpPr>
          <p:cNvPr id="3" name="TextBox 2">
            <a:extLst>
              <a:ext uri="{FF2B5EF4-FFF2-40B4-BE49-F238E27FC236}">
                <a16:creationId xmlns:a16="http://schemas.microsoft.com/office/drawing/2014/main" id="{311C4C86-9417-0C21-34EE-BFA9342FE379}"/>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grpSp>
        <p:nvGrpSpPr>
          <p:cNvPr id="9" name="Group 8">
            <a:extLst>
              <a:ext uri="{FF2B5EF4-FFF2-40B4-BE49-F238E27FC236}">
                <a16:creationId xmlns:a16="http://schemas.microsoft.com/office/drawing/2014/main" id="{FE25800F-0977-C4AD-8966-5BB97F4D273A}"/>
              </a:ext>
            </a:extLst>
          </p:cNvPr>
          <p:cNvGrpSpPr/>
          <p:nvPr/>
        </p:nvGrpSpPr>
        <p:grpSpPr>
          <a:xfrm>
            <a:off x="0" y="53788"/>
            <a:ext cx="19293840" cy="14291733"/>
            <a:chOff x="0" y="53788"/>
            <a:chExt cx="19293840" cy="14291733"/>
          </a:xfrm>
        </p:grpSpPr>
        <p:pic>
          <p:nvPicPr>
            <p:cNvPr id="5" name="Picture 4" descr="Chart, diagram&#10;&#10;Description automatically generated">
              <a:extLst>
                <a:ext uri="{FF2B5EF4-FFF2-40B4-BE49-F238E27FC236}">
                  <a16:creationId xmlns:a16="http://schemas.microsoft.com/office/drawing/2014/main" id="{65A91FC1-EB60-4E78-980A-A2A652D548E9}"/>
                </a:ext>
              </a:extLst>
            </p:cNvPr>
            <p:cNvPicPr>
              <a:picLocks noChangeAspect="1"/>
            </p:cNvPicPr>
            <p:nvPr/>
          </p:nvPicPr>
          <p:blipFill>
            <a:blip r:embed="rId2"/>
            <a:stretch>
              <a:fillRect/>
            </a:stretch>
          </p:blipFill>
          <p:spPr>
            <a:xfrm>
              <a:off x="0" y="53788"/>
              <a:ext cx="19293840" cy="14291733"/>
            </a:xfrm>
            <a:prstGeom prst="rect">
              <a:avLst/>
            </a:prstGeom>
          </p:spPr>
        </p:pic>
        <p:pic>
          <p:nvPicPr>
            <p:cNvPr id="4" name="Picture 3" descr="Chart, scatter chart&#10;&#10;Description automatically generated">
              <a:extLst>
                <a:ext uri="{FF2B5EF4-FFF2-40B4-BE49-F238E27FC236}">
                  <a16:creationId xmlns:a16="http://schemas.microsoft.com/office/drawing/2014/main" id="{292A2C5D-FB44-ADDD-DFFD-5903AA623C7D}"/>
                </a:ext>
              </a:extLst>
            </p:cNvPr>
            <p:cNvPicPr>
              <a:picLocks noChangeAspect="1"/>
            </p:cNvPicPr>
            <p:nvPr/>
          </p:nvPicPr>
          <p:blipFill rotWithShape="1">
            <a:blip r:embed="rId3"/>
            <a:srcRect l="2853" t="73416" r="47741" b="16692"/>
            <a:stretch/>
          </p:blipFill>
          <p:spPr>
            <a:xfrm>
              <a:off x="584466" y="10424049"/>
              <a:ext cx="9274629" cy="1375442"/>
            </a:xfrm>
            <a:prstGeom prst="rect">
              <a:avLst/>
            </a:prstGeom>
          </p:spPr>
        </p:pic>
        <p:pic>
          <p:nvPicPr>
            <p:cNvPr id="7" name="Picture 6" descr="Chart, scatter chart&#10;&#10;Description automatically generated">
              <a:extLst>
                <a:ext uri="{FF2B5EF4-FFF2-40B4-BE49-F238E27FC236}">
                  <a16:creationId xmlns:a16="http://schemas.microsoft.com/office/drawing/2014/main" id="{3DF00B7A-C01D-39E5-9C31-5FD8DB25F0F1}"/>
                </a:ext>
              </a:extLst>
            </p:cNvPr>
            <p:cNvPicPr>
              <a:picLocks noChangeAspect="1"/>
            </p:cNvPicPr>
            <p:nvPr/>
          </p:nvPicPr>
          <p:blipFill rotWithShape="1">
            <a:blip r:embed="rId3"/>
            <a:srcRect l="52179" t="9086" r="33208" b="75534"/>
            <a:stretch/>
          </p:blipFill>
          <p:spPr>
            <a:xfrm>
              <a:off x="9892146" y="1463515"/>
              <a:ext cx="2743200" cy="2138667"/>
            </a:xfrm>
            <a:prstGeom prst="rect">
              <a:avLst/>
            </a:prstGeom>
          </p:spPr>
        </p:pic>
      </p:grpSp>
      <p:pic>
        <p:nvPicPr>
          <p:cNvPr id="6" name="Picture 5" descr="Chart, scatter chart&#10;&#10;Description automatically generated">
            <a:extLst>
              <a:ext uri="{FF2B5EF4-FFF2-40B4-BE49-F238E27FC236}">
                <a16:creationId xmlns:a16="http://schemas.microsoft.com/office/drawing/2014/main" id="{463F4B5E-0362-78F3-3C5A-045CA7FC801D}"/>
              </a:ext>
            </a:extLst>
          </p:cNvPr>
          <p:cNvPicPr>
            <a:picLocks noChangeAspect="1"/>
          </p:cNvPicPr>
          <p:nvPr/>
        </p:nvPicPr>
        <p:blipFill>
          <a:blip r:embed="rId4"/>
          <a:stretch>
            <a:fillRect/>
          </a:stretch>
        </p:blipFill>
        <p:spPr>
          <a:xfrm>
            <a:off x="712086" y="13482786"/>
            <a:ext cx="16219062" cy="9911649"/>
          </a:xfrm>
          <a:prstGeom prst="rect">
            <a:avLst/>
          </a:prstGeom>
        </p:spPr>
      </p:pic>
      <p:sp>
        <p:nvSpPr>
          <p:cNvPr id="10" name="TextBox 9">
            <a:extLst>
              <a:ext uri="{FF2B5EF4-FFF2-40B4-BE49-F238E27FC236}">
                <a16:creationId xmlns:a16="http://schemas.microsoft.com/office/drawing/2014/main" id="{07E105D1-3160-073A-005A-338110C1AA6A}"/>
              </a:ext>
            </a:extLst>
          </p:cNvPr>
          <p:cNvSpPr txBox="1"/>
          <p:nvPr/>
        </p:nvSpPr>
        <p:spPr>
          <a:xfrm>
            <a:off x="267110" y="12414666"/>
            <a:ext cx="1219200" cy="1077218"/>
          </a:xfrm>
          <a:prstGeom prst="rect">
            <a:avLst/>
          </a:prstGeom>
          <a:noFill/>
        </p:spPr>
        <p:txBody>
          <a:bodyPr wrap="square" rtlCol="0">
            <a:spAutoFit/>
          </a:bodyPr>
          <a:lstStyle/>
          <a:p>
            <a:r>
              <a:rPr lang="en-US" sz="6400" dirty="0"/>
              <a:t>B</a:t>
            </a:r>
          </a:p>
        </p:txBody>
      </p:sp>
      <p:sp>
        <p:nvSpPr>
          <p:cNvPr id="11" name="TextBox 10">
            <a:extLst>
              <a:ext uri="{FF2B5EF4-FFF2-40B4-BE49-F238E27FC236}">
                <a16:creationId xmlns:a16="http://schemas.microsoft.com/office/drawing/2014/main" id="{642048FE-9B3F-1C6E-0AAD-618B5893FEDD}"/>
              </a:ext>
            </a:extLst>
          </p:cNvPr>
          <p:cNvSpPr txBox="1"/>
          <p:nvPr/>
        </p:nvSpPr>
        <p:spPr>
          <a:xfrm>
            <a:off x="254886" y="206188"/>
            <a:ext cx="1219200" cy="1077218"/>
          </a:xfrm>
          <a:prstGeom prst="rect">
            <a:avLst/>
          </a:prstGeom>
          <a:noFill/>
        </p:spPr>
        <p:txBody>
          <a:bodyPr wrap="square" rtlCol="0">
            <a:spAutoFit/>
          </a:bodyPr>
          <a:lstStyle/>
          <a:p>
            <a:r>
              <a:rPr lang="en-US" sz="6400" dirty="0"/>
              <a:t>A</a:t>
            </a:r>
          </a:p>
        </p:txBody>
      </p:sp>
    </p:spTree>
    <p:extLst>
      <p:ext uri="{BB962C8B-B14F-4D97-AF65-F5344CB8AC3E}">
        <p14:creationId xmlns:p14="http://schemas.microsoft.com/office/powerpoint/2010/main" val="3423998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6:</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8" name="Picture 7" descr="Diagram&#10;&#10;Description automatically generated">
            <a:extLst>
              <a:ext uri="{FF2B5EF4-FFF2-40B4-BE49-F238E27FC236}">
                <a16:creationId xmlns:a16="http://schemas.microsoft.com/office/drawing/2014/main" id="{BCF012BA-AF91-887C-D8C0-E924AF0B0628}"/>
              </a:ext>
            </a:extLst>
          </p:cNvPr>
          <p:cNvPicPr>
            <a:picLocks noChangeAspect="1"/>
          </p:cNvPicPr>
          <p:nvPr/>
        </p:nvPicPr>
        <p:blipFill>
          <a:blip r:embed="rId2"/>
          <a:stretch>
            <a:fillRect/>
          </a:stretch>
        </p:blipFill>
        <p:spPr>
          <a:xfrm>
            <a:off x="-5698" y="0"/>
            <a:ext cx="27432000" cy="22269450"/>
          </a:xfrm>
          <a:prstGeom prst="rect">
            <a:avLst/>
          </a:prstGeom>
        </p:spPr>
      </p:pic>
    </p:spTree>
    <p:extLst>
      <p:ext uri="{BB962C8B-B14F-4D97-AF65-F5344CB8AC3E}">
        <p14:creationId xmlns:p14="http://schemas.microsoft.com/office/powerpoint/2010/main" val="3726492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sp>
        <p:nvSpPr>
          <p:cNvPr id="5" name="Google Shape;93;p19">
            <a:extLst>
              <a:ext uri="{FF2B5EF4-FFF2-40B4-BE49-F238E27FC236}">
                <a16:creationId xmlns:a16="http://schemas.microsoft.com/office/drawing/2014/main" id="{0DEEBA1A-E3A3-C3EF-0F0F-7C03CA50A330}"/>
              </a:ext>
            </a:extLst>
          </p:cNvPr>
          <p:cNvSpPr txBox="1"/>
          <p:nvPr/>
        </p:nvSpPr>
        <p:spPr>
          <a:xfrm>
            <a:off x="0" y="16217148"/>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a:t>
            </a:r>
            <a:endParaRPr sz="52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5F639E6E-6831-DBDE-82E8-68901663AB4B}"/>
              </a:ext>
            </a:extLst>
          </p:cNvPr>
          <p:cNvPicPr>
            <a:picLocks noChangeAspect="1"/>
          </p:cNvPicPr>
          <p:nvPr/>
        </p:nvPicPr>
        <p:blipFill>
          <a:blip r:embed="rId3"/>
          <a:stretch>
            <a:fillRect/>
          </a:stretch>
        </p:blipFill>
        <p:spPr>
          <a:xfrm>
            <a:off x="0" y="0"/>
            <a:ext cx="27432000" cy="1676400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15764</TotalTime>
  <Words>1504</Words>
  <Application>Microsoft Office PowerPoint</Application>
  <PresentationFormat>Custom</PresentationFormat>
  <Paragraphs>29</Paragraphs>
  <Slides>14</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14</vt:i4>
      </vt:variant>
    </vt:vector>
  </HeadingPairs>
  <TitlesOfParts>
    <vt:vector size="16"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80</cp:revision>
  <dcterms:modified xsi:type="dcterms:W3CDTF">2023-02-15T06:40:37Z</dcterms:modified>
</cp:coreProperties>
</file>